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6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0" r:id="rId6"/>
    <p:sldId id="258" r:id="rId7"/>
    <p:sldId id="263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briefericar:Statistikk%20baseulyk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briefericar:Statistikk%20baseulyk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nb-NO" dirty="0" err="1"/>
              <a:t>Fatalities</a:t>
            </a:r>
            <a:r>
              <a:rPr lang="nb-NO" dirty="0"/>
              <a:t> (</a:t>
            </a:r>
            <a:r>
              <a:rPr lang="nb-NO" dirty="0" err="1"/>
              <a:t>deaths</a:t>
            </a:r>
            <a:r>
              <a:rPr lang="nb-NO" dirty="0"/>
              <a:t>) per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is-IS" sz="1800" b="1" i="0" u="none" strike="noStrike" baseline="0" dirty="0" smtClean="0">
                <a:effectLst/>
              </a:rPr>
              <a:t>(total 323)</a:t>
            </a:r>
            <a:r>
              <a:rPr lang="is-IS" sz="1800" b="1" i="0" u="none" strike="noStrike" baseline="0" dirty="0" smtClean="0"/>
              <a:t> </a:t>
            </a:r>
            <a:endParaRPr lang="nb-NO" dirty="0"/>
          </a:p>
        </c:rich>
      </c:tx>
      <c:layout>
        <c:manualLayout>
          <c:xMode val="edge"/>
          <c:yMode val="edge"/>
          <c:x val="0.31226334208223999"/>
          <c:y val="1.46779179392665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'Fatalities per year'!$A$1</c:f>
              <c:strCache>
                <c:ptCount val="1"/>
                <c:pt idx="0">
                  <c:v>Fatalities (deaths) per year</c:v>
                </c:pt>
              </c:strCache>
            </c:strRef>
          </c:tx>
          <c:marker>
            <c:symbol val="none"/>
          </c:marker>
          <c:cat>
            <c:numRef>
              <c:f>'Fatalities per year'!$A$4:$A$40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'Fatalities per year'!$B$3:$B$40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3">
                  <c:v>1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1</c:v>
                </c:pt>
                <c:pt idx="19">
                  <c:v>1</c:v>
                </c:pt>
                <c:pt idx="20">
                  <c:v>5</c:v>
                </c:pt>
                <c:pt idx="21">
                  <c:v>7</c:v>
                </c:pt>
                <c:pt idx="22">
                  <c:v>5</c:v>
                </c:pt>
                <c:pt idx="23">
                  <c:v>12</c:v>
                </c:pt>
                <c:pt idx="24">
                  <c:v>8</c:v>
                </c:pt>
                <c:pt idx="25">
                  <c:v>7</c:v>
                </c:pt>
                <c:pt idx="26">
                  <c:v>7</c:v>
                </c:pt>
                <c:pt idx="27">
                  <c:v>13</c:v>
                </c:pt>
                <c:pt idx="28">
                  <c:v>14</c:v>
                </c:pt>
                <c:pt idx="29">
                  <c:v>8</c:v>
                </c:pt>
                <c:pt idx="30">
                  <c:v>15</c:v>
                </c:pt>
                <c:pt idx="31">
                  <c:v>16</c:v>
                </c:pt>
                <c:pt idx="32">
                  <c:v>20</c:v>
                </c:pt>
                <c:pt idx="33">
                  <c:v>19</c:v>
                </c:pt>
                <c:pt idx="34">
                  <c:v>24</c:v>
                </c:pt>
                <c:pt idx="35">
                  <c:v>25</c:v>
                </c:pt>
                <c:pt idx="36">
                  <c:v>27</c:v>
                </c:pt>
                <c:pt idx="37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573632"/>
        <c:axId val="693127424"/>
      </c:lineChart>
      <c:catAx>
        <c:axId val="6935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3127424"/>
        <c:crosses val="autoZero"/>
        <c:auto val="1"/>
        <c:lblAlgn val="ctr"/>
        <c:lblOffset val="100"/>
        <c:noMultiLvlLbl val="0"/>
      </c:catAx>
      <c:valAx>
        <c:axId val="69312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573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Jumps Kjerag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'Statistics Kjerag'!$B$3</c:f>
              <c:strCache>
                <c:ptCount val="1"/>
                <c:pt idx="0">
                  <c:v>Jumps</c:v>
                </c:pt>
              </c:strCache>
            </c:strRef>
          </c:tx>
          <c:marker>
            <c:symbol val="none"/>
          </c:marker>
          <c:cat>
            <c:numRef>
              <c:f>'Statistics Kjerag'!$A$4:$A$26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'Statistics Kjerag'!$B$4:$B$26</c:f>
              <c:numCache>
                <c:formatCode>General</c:formatCode>
                <c:ptCount val="23"/>
                <c:pt idx="0">
                  <c:v>3</c:v>
                </c:pt>
                <c:pt idx="1">
                  <c:v>400</c:v>
                </c:pt>
                <c:pt idx="2">
                  <c:v>950</c:v>
                </c:pt>
                <c:pt idx="3">
                  <c:v>1350</c:v>
                </c:pt>
                <c:pt idx="4">
                  <c:v>2300</c:v>
                </c:pt>
                <c:pt idx="5">
                  <c:v>2850</c:v>
                </c:pt>
                <c:pt idx="6">
                  <c:v>1950</c:v>
                </c:pt>
                <c:pt idx="7">
                  <c:v>1600</c:v>
                </c:pt>
                <c:pt idx="8">
                  <c:v>1900</c:v>
                </c:pt>
                <c:pt idx="9">
                  <c:v>2050</c:v>
                </c:pt>
                <c:pt idx="10">
                  <c:v>3000</c:v>
                </c:pt>
                <c:pt idx="11">
                  <c:v>2500</c:v>
                </c:pt>
                <c:pt idx="12">
                  <c:v>2900</c:v>
                </c:pt>
                <c:pt idx="13">
                  <c:v>2450</c:v>
                </c:pt>
                <c:pt idx="14">
                  <c:v>2700</c:v>
                </c:pt>
                <c:pt idx="15">
                  <c:v>1800</c:v>
                </c:pt>
                <c:pt idx="16">
                  <c:v>2450</c:v>
                </c:pt>
                <c:pt idx="17">
                  <c:v>2921</c:v>
                </c:pt>
                <c:pt idx="18">
                  <c:v>3411</c:v>
                </c:pt>
                <c:pt idx="19">
                  <c:v>3460</c:v>
                </c:pt>
                <c:pt idx="20">
                  <c:v>3112</c:v>
                </c:pt>
                <c:pt idx="21">
                  <c:v>2611</c:v>
                </c:pt>
                <c:pt idx="22">
                  <c:v>2419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460544"/>
        <c:axId val="656538368"/>
      </c:lineChart>
      <c:catAx>
        <c:axId val="692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56538368"/>
        <c:crosses val="autoZero"/>
        <c:auto val="1"/>
        <c:lblAlgn val="ctr"/>
        <c:lblOffset val="100"/>
        <c:noMultiLvlLbl val="0"/>
      </c:catAx>
      <c:valAx>
        <c:axId val="656538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2460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2"/>
          <c:order val="0"/>
          <c:tx>
            <c:strRef>
              <c:f>'Statistics Kjerag'!$D$3</c:f>
              <c:strCache>
                <c:ptCount val="1"/>
                <c:pt idx="0">
                  <c:v>Fatalities</c:v>
                </c:pt>
              </c:strCache>
            </c:strRef>
          </c:tx>
          <c:marker>
            <c:symbol val="none"/>
          </c:marker>
          <c:cat>
            <c:numRef>
              <c:f>'Statistics Kjerag'!$A$4:$A$26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'Statistics Kjerag'!$D$4:$D$26</c:f>
              <c:numCache>
                <c:formatCode>General</c:formatCode>
                <c:ptCount val="23"/>
                <c:pt idx="2">
                  <c:v>1</c:v>
                </c:pt>
                <c:pt idx="3">
                  <c:v>1</c:v>
                </c:pt>
                <c:pt idx="5">
                  <c:v>2</c:v>
                </c:pt>
                <c:pt idx="6">
                  <c:v>2</c:v>
                </c:pt>
                <c:pt idx="8">
                  <c:v>2</c:v>
                </c:pt>
                <c:pt idx="11">
                  <c:v>1</c:v>
                </c:pt>
                <c:pt idx="16">
                  <c:v>1</c:v>
                </c:pt>
                <c:pt idx="18">
                  <c:v>1</c:v>
                </c:pt>
                <c:pt idx="22">
                  <c:v>1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'Statistics Kjerag'!$F$3</c:f>
              <c:strCache>
                <c:ptCount val="1"/>
                <c:pt idx="0">
                  <c:v>Rescue by climbers</c:v>
                </c:pt>
              </c:strCache>
            </c:strRef>
          </c:tx>
          <c:marker>
            <c:symbol val="none"/>
          </c:marker>
          <c:val>
            <c:numRef>
              <c:f>'Statistics Kjerag'!$F$4:$F$26</c:f>
              <c:numCache>
                <c:formatCode>General</c:formatCode>
                <c:ptCount val="23"/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16">
                  <c:v>1</c:v>
                </c:pt>
                <c:pt idx="20">
                  <c:v>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'Statistics Kjerag'!$E$3</c:f>
              <c:strCache>
                <c:ptCount val="1"/>
                <c:pt idx="0">
                  <c:v>Rescue by helicopter</c:v>
                </c:pt>
              </c:strCache>
            </c:strRef>
          </c:tx>
          <c:marker>
            <c:symbol val="none"/>
          </c:marker>
          <c:val>
            <c:numRef>
              <c:f>'Statistics Kjerag'!$E$4:$E$26</c:f>
              <c:numCache>
                <c:formatCode>General</c:formatCode>
                <c:ptCount val="23"/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'Statistics Kjerag'!$C$3</c:f>
              <c:strCache>
                <c:ptCount val="1"/>
                <c:pt idx="0">
                  <c:v>Accidents</c:v>
                </c:pt>
              </c:strCache>
            </c:strRef>
          </c:tx>
          <c:marker>
            <c:symbol val="none"/>
          </c:marker>
          <c:cat>
            <c:numRef>
              <c:f>'Statistics Kjerag'!$A$4:$A$26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'Statistics Kjerag'!$C$4:$C$26</c:f>
              <c:numCache>
                <c:formatCode>General</c:formatCode>
                <c:ptCount val="23"/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12</c:v>
                </c:pt>
                <c:pt idx="6">
                  <c:v>15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10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6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11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31616"/>
        <c:axId val="693129152"/>
      </c:lineChart>
      <c:catAx>
        <c:axId val="6932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3129152"/>
        <c:crosses val="autoZero"/>
        <c:auto val="1"/>
        <c:lblAlgn val="ctr"/>
        <c:lblOffset val="100"/>
        <c:noMultiLvlLbl val="0"/>
      </c:catAx>
      <c:valAx>
        <c:axId val="693129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323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3550-369D-460E-A5B2-254666139D30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12FC0-DDB3-4ABB-9B24-E30EF033CC9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29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A0B885-0439-42E3-ADDE-7F50EC851C42}" type="datetimeFigureOut">
              <a:rPr lang="nb-NO" smtClean="0"/>
              <a:t>17.02.2018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584176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solidFill>
                  <a:srgbClr val="000000"/>
                </a:solidFill>
              </a:rPr>
              <a:t>Base rig vs. </a:t>
            </a:r>
            <a:r>
              <a:rPr lang="nb-NO" sz="4000" b="1" dirty="0" err="1" smtClean="0">
                <a:solidFill>
                  <a:srgbClr val="000000"/>
                </a:solidFill>
              </a:rPr>
              <a:t>helicopter</a:t>
            </a:r>
            <a:r>
              <a:rPr lang="nb-NO" sz="4000" b="1" dirty="0" smtClean="0">
                <a:solidFill>
                  <a:srgbClr val="000000"/>
                </a:solidFill>
              </a:rPr>
              <a:t/>
            </a:r>
            <a:br>
              <a:rPr lang="nb-NO" sz="4000" b="1" dirty="0" smtClean="0">
                <a:solidFill>
                  <a:srgbClr val="000000"/>
                </a:solidFill>
              </a:rPr>
            </a:br>
            <a:r>
              <a:rPr lang="nb-NO" sz="4000" b="1" dirty="0" smtClean="0">
                <a:solidFill>
                  <a:srgbClr val="000000"/>
                </a:solidFill>
              </a:rPr>
              <a:t>-a simple </a:t>
            </a:r>
            <a:r>
              <a:rPr lang="nb-NO" sz="4000" b="1" dirty="0" err="1" smtClean="0">
                <a:solidFill>
                  <a:srgbClr val="000000"/>
                </a:solidFill>
              </a:rPr>
              <a:t>study</a:t>
            </a:r>
            <a:r>
              <a:rPr lang="nb-NO" sz="4000" b="1" dirty="0" smtClean="0">
                <a:solidFill>
                  <a:srgbClr val="000000"/>
                </a:solidFill>
              </a:rPr>
              <a:t> in Norway.</a:t>
            </a:r>
            <a:endParaRPr lang="nb-NO" sz="4000" b="1" dirty="0">
              <a:solidFill>
                <a:srgbClr val="000000"/>
              </a:solidFill>
            </a:endParaRPr>
          </a:p>
        </p:txBody>
      </p:sp>
      <p:pic>
        <p:nvPicPr>
          <p:cNvPr id="6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IMG_0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1164"/>
            <a:ext cx="6696744" cy="49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907704" y="46531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Sea King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8500kg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788024" y="465313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EC 135 P2+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2600 kg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16416" cy="1368152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rgbClr val="000000"/>
                </a:solidFill>
              </a:rPr>
              <a:t>Base rig vs. </a:t>
            </a:r>
            <a:r>
              <a:rPr lang="nb-NO" sz="3600" b="1" dirty="0" err="1" smtClean="0">
                <a:solidFill>
                  <a:srgbClr val="000000"/>
                </a:solidFill>
              </a:rPr>
              <a:t>helicopter</a:t>
            </a:r>
            <a:r>
              <a:rPr lang="nb-NO" sz="3600" b="1" dirty="0" smtClean="0">
                <a:solidFill>
                  <a:srgbClr val="000000"/>
                </a:solidFill>
              </a:rPr>
              <a:t> </a:t>
            </a:r>
            <a:r>
              <a:rPr lang="nb-NO" sz="3600" b="1" dirty="0" err="1" smtClean="0">
                <a:solidFill>
                  <a:srgbClr val="000000"/>
                </a:solidFill>
              </a:rPr>
              <a:t>downwash</a:t>
            </a:r>
            <a:r>
              <a:rPr lang="nb-NO" sz="3600" b="1" dirty="0" smtClean="0">
                <a:solidFill>
                  <a:srgbClr val="000000"/>
                </a:solidFill>
              </a:rPr>
              <a:t/>
            </a:r>
            <a:br>
              <a:rPr lang="nb-NO" sz="3600" b="1" dirty="0" smtClean="0">
                <a:solidFill>
                  <a:srgbClr val="000000"/>
                </a:solidFill>
              </a:rPr>
            </a:br>
            <a:r>
              <a:rPr lang="nb-NO" sz="3600" b="1" dirty="0" smtClean="0">
                <a:solidFill>
                  <a:srgbClr val="000000"/>
                </a:solidFill>
              </a:rPr>
              <a:t>-a simple </a:t>
            </a:r>
            <a:r>
              <a:rPr lang="nb-NO" sz="3600" b="1" dirty="0" err="1" smtClean="0">
                <a:solidFill>
                  <a:srgbClr val="000000"/>
                </a:solidFill>
              </a:rPr>
              <a:t>study</a:t>
            </a:r>
            <a:endParaRPr lang="nb-NO" sz="3600" b="1" dirty="0">
              <a:solidFill>
                <a:srgbClr val="000000"/>
              </a:solidFill>
            </a:endParaRPr>
          </a:p>
        </p:txBody>
      </p:sp>
      <p:pic>
        <p:nvPicPr>
          <p:cNvPr id="6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Fatalities (deaths) per yea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32391"/>
              </p:ext>
            </p:extLst>
          </p:nvPr>
        </p:nvGraphicFramePr>
        <p:xfrm>
          <a:off x="0" y="1484784"/>
          <a:ext cx="9144000" cy="519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Fatalities (deaths) per ye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34076"/>
              </p:ext>
            </p:extLst>
          </p:nvPr>
        </p:nvGraphicFramePr>
        <p:xfrm>
          <a:off x="107504" y="1700213"/>
          <a:ext cx="903649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>
                <a:solidFill>
                  <a:srgbClr val="000000"/>
                </a:solidFill>
              </a:rPr>
              <a:t>Jumps from Kjerag ( 51087)</a:t>
            </a:r>
            <a:endParaRPr lang="nb-NO" b="1" dirty="0">
              <a:solidFill>
                <a:srgbClr val="000000"/>
              </a:solidFill>
            </a:endParaRPr>
          </a:p>
        </p:txBody>
      </p:sp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Fatalities (deaths) per ye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525553"/>
              </p:ext>
            </p:extLst>
          </p:nvPr>
        </p:nvGraphicFramePr>
        <p:xfrm>
          <a:off x="0" y="2708920"/>
          <a:ext cx="914400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>
                <a:solidFill>
                  <a:srgbClr val="000000"/>
                </a:solidFill>
              </a:rPr>
              <a:t>Statistics</a:t>
            </a:r>
            <a:r>
              <a:rPr lang="nb-NO" b="1" dirty="0" smtClean="0">
                <a:solidFill>
                  <a:srgbClr val="000000"/>
                </a:solidFill>
              </a:rPr>
              <a:t> Kjerag</a:t>
            </a:r>
            <a:endParaRPr lang="nb-NO" b="1" dirty="0">
              <a:solidFill>
                <a:srgbClr val="000000"/>
              </a:solidFill>
            </a:endParaRPr>
          </a:p>
        </p:txBody>
      </p:sp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Watch Slide 5 Video Here</a:t>
            </a:r>
            <a:endParaRPr lang="nb-NO" dirty="0"/>
          </a:p>
        </p:txBody>
      </p:sp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872208"/>
          </a:xfrm>
        </p:spPr>
        <p:txBody>
          <a:bodyPr>
            <a:normAutofit/>
          </a:bodyPr>
          <a:lstStyle/>
          <a:p>
            <a:r>
              <a:rPr lang="nb-NO" sz="4800" b="1" dirty="0" smtClean="0">
                <a:solidFill>
                  <a:schemeClr val="tx1"/>
                </a:solidFill>
              </a:rPr>
              <a:t>Base rig vs. </a:t>
            </a:r>
            <a:r>
              <a:rPr lang="nb-NO" sz="4800" b="1" dirty="0" err="1" smtClean="0">
                <a:solidFill>
                  <a:schemeClr val="tx1"/>
                </a:solidFill>
              </a:rPr>
              <a:t>helicopter</a:t>
            </a:r>
            <a:r>
              <a:rPr lang="nb-NO" sz="4800" b="1" dirty="0" smtClean="0">
                <a:solidFill>
                  <a:schemeClr val="tx1"/>
                </a:solidFill>
              </a:rPr>
              <a:t/>
            </a:r>
            <a:br>
              <a:rPr lang="nb-NO" sz="4800" b="1" dirty="0" smtClean="0">
                <a:solidFill>
                  <a:schemeClr val="tx1"/>
                </a:solidFill>
              </a:rPr>
            </a:br>
            <a:r>
              <a:rPr lang="nb-NO" sz="4800" b="1" dirty="0" smtClean="0">
                <a:solidFill>
                  <a:schemeClr val="tx1"/>
                </a:solidFill>
              </a:rPr>
              <a:t>-a simple </a:t>
            </a:r>
            <a:r>
              <a:rPr lang="nb-NO" sz="4800" b="1" dirty="0" err="1" smtClean="0">
                <a:solidFill>
                  <a:schemeClr val="tx1"/>
                </a:solidFill>
              </a:rPr>
              <a:t>study</a:t>
            </a:r>
            <a:endParaRPr lang="nb-NO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39740"/>
              </p:ext>
            </p:extLst>
          </p:nvPr>
        </p:nvGraphicFramePr>
        <p:xfrm>
          <a:off x="971600" y="2420888"/>
          <a:ext cx="7128792" cy="39604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4"/>
                <a:gridCol w="2376264"/>
                <a:gridCol w="2376264"/>
              </a:tblGrid>
              <a:tr h="45818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Sea King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EC 135</a:t>
                      </a:r>
                      <a:endParaRPr lang="nb-NO" dirty="0"/>
                    </a:p>
                  </a:txBody>
                  <a:tcPr/>
                </a:tc>
              </a:tr>
              <a:tr h="790833">
                <a:tc>
                  <a:txBody>
                    <a:bodyPr/>
                    <a:lstStyle/>
                    <a:p>
                      <a:r>
                        <a:rPr lang="nb-NO" dirty="0" smtClean="0"/>
                        <a:t>400 feet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1min 40 sec</a:t>
                      </a:r>
                    </a:p>
                    <a:p>
                      <a:r>
                        <a:rPr lang="nb-NO" dirty="0" err="1" smtClean="0"/>
                        <a:t>Moved</a:t>
                      </a:r>
                      <a:r>
                        <a:rPr lang="nb-NO" dirty="0" smtClean="0"/>
                        <a:t> 15 m.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 min 30 sec</a:t>
                      </a:r>
                    </a:p>
                    <a:p>
                      <a:r>
                        <a:rPr lang="nb-NO" dirty="0" err="1" smtClean="0"/>
                        <a:t>Moved</a:t>
                      </a:r>
                      <a:r>
                        <a:rPr lang="nb-NO" smtClean="0"/>
                        <a:t> 5 m</a:t>
                      </a:r>
                      <a:endParaRPr lang="nb-NO" dirty="0"/>
                    </a:p>
                  </a:txBody>
                  <a:tcPr/>
                </a:tc>
              </a:tr>
              <a:tr h="790833">
                <a:tc>
                  <a:txBody>
                    <a:bodyPr/>
                    <a:lstStyle/>
                    <a:p>
                      <a:r>
                        <a:rPr lang="nb-NO" dirty="0" smtClean="0"/>
                        <a:t>300 feet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60 sec</a:t>
                      </a:r>
                    </a:p>
                    <a:p>
                      <a:r>
                        <a:rPr lang="nb-NO" dirty="0" err="1" smtClean="0"/>
                        <a:t>Sudden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move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 min 30 sec</a:t>
                      </a:r>
                    </a:p>
                    <a:p>
                      <a:r>
                        <a:rPr lang="nb-NO" dirty="0" err="1" smtClean="0"/>
                        <a:t>Sudden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move</a:t>
                      </a:r>
                      <a:r>
                        <a:rPr lang="nb-NO" dirty="0" smtClean="0"/>
                        <a:t> 15m</a:t>
                      </a:r>
                      <a:endParaRPr lang="nb-NO" dirty="0"/>
                    </a:p>
                  </a:txBody>
                  <a:tcPr/>
                </a:tc>
              </a:tr>
              <a:tr h="1129761">
                <a:tc>
                  <a:txBody>
                    <a:bodyPr/>
                    <a:lstStyle/>
                    <a:p>
                      <a:r>
                        <a:rPr lang="nb-NO" dirty="0" smtClean="0"/>
                        <a:t>200 feet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 sec</a:t>
                      </a:r>
                    </a:p>
                    <a:p>
                      <a:r>
                        <a:rPr lang="nb-NO" dirty="0" err="1" smtClean="0"/>
                        <a:t>Sudden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move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45 sec</a:t>
                      </a:r>
                    </a:p>
                    <a:p>
                      <a:r>
                        <a:rPr lang="nb-NO" dirty="0" err="1" smtClean="0"/>
                        <a:t>Sudden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move</a:t>
                      </a:r>
                      <a:r>
                        <a:rPr lang="nb-NO" baseline="0" dirty="0" smtClean="0"/>
                        <a:t> &gt; 15 m</a:t>
                      </a:r>
                      <a:endParaRPr lang="nb-NO" dirty="0"/>
                    </a:p>
                  </a:txBody>
                  <a:tcPr/>
                </a:tc>
              </a:tr>
              <a:tr h="790833">
                <a:tc>
                  <a:txBody>
                    <a:bodyPr/>
                    <a:lstStyle/>
                    <a:p>
                      <a:r>
                        <a:rPr lang="nb-NO" dirty="0" smtClean="0"/>
                        <a:t>120 feet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6-8 sec, </a:t>
                      </a:r>
                    </a:p>
                    <a:p>
                      <a:r>
                        <a:rPr lang="nb-NO" dirty="0" err="1" smtClean="0"/>
                        <a:t>Tight</a:t>
                      </a:r>
                      <a:r>
                        <a:rPr lang="nb-NO" baseline="0" dirty="0" smtClean="0"/>
                        <a:t> rope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 sec</a:t>
                      </a:r>
                    </a:p>
                    <a:p>
                      <a:r>
                        <a:rPr lang="nb-NO" dirty="0" err="1" smtClean="0"/>
                        <a:t>Tight</a:t>
                      </a:r>
                      <a:r>
                        <a:rPr lang="nb-NO" dirty="0" smtClean="0"/>
                        <a:t> rope (flying)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VWK_53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85" y="-27384"/>
            <a:ext cx="10306373" cy="6858000"/>
          </a:xfrm>
          <a:prstGeom prst="rect">
            <a:avLst/>
          </a:prstGeom>
        </p:spPr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5292080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Thanks</a:t>
            </a:r>
            <a:r>
              <a:rPr lang="nb-NO" b="1" dirty="0" smtClean="0">
                <a:solidFill>
                  <a:srgbClr val="FF0000"/>
                </a:solidFill>
              </a:rPr>
              <a:t> for </a:t>
            </a:r>
            <a:r>
              <a:rPr lang="nb-NO" b="1" dirty="0" err="1" smtClean="0">
                <a:solidFill>
                  <a:srgbClr val="FF0000"/>
                </a:solidFill>
              </a:rPr>
              <a:t>your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attention</a:t>
            </a:r>
            <a:r>
              <a:rPr lang="nb-NO" b="1" dirty="0" smtClean="0">
                <a:solidFill>
                  <a:srgbClr val="FF0000"/>
                </a:solidFill>
              </a:rPr>
              <a:t> !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Fredrik Jomaas, Major, CO 330 </a:t>
            </a:r>
            <a:r>
              <a:rPr lang="nb-NO" b="1" dirty="0" err="1" smtClean="0">
                <a:solidFill>
                  <a:srgbClr val="FF0000"/>
                </a:solidFill>
              </a:rPr>
              <a:t>sqn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Bølgeform.thmx</Template>
  <TotalTime>0</TotalTime>
  <Words>123</Words>
  <Application>Microsoft Office PowerPoint</Application>
  <PresentationFormat>Bildschirmpräsentation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Bølgeform</vt:lpstr>
      <vt:lpstr>Base rig vs. helicopter -a simple study in Norway.</vt:lpstr>
      <vt:lpstr>Base rig vs. helicopter downwash -a simple study</vt:lpstr>
      <vt:lpstr>Jumps from Kjerag ( 51087)</vt:lpstr>
      <vt:lpstr>Statistics Kjerag</vt:lpstr>
      <vt:lpstr>Watch Slide 5 Video Here</vt:lpstr>
      <vt:lpstr>Base rig vs. helicopter -a simple study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2017-10-17T17:17:06Z</dcterms:created>
  <dcterms:modified xsi:type="dcterms:W3CDTF">2018-02-17T08:55:26Z</dcterms:modified>
</cp:coreProperties>
</file>